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6" r:id="rId2"/>
  </p:sldMasterIdLst>
  <p:notesMasterIdLst>
    <p:notesMasterId r:id="rId6"/>
  </p:notesMasterIdLst>
  <p:handoutMasterIdLst>
    <p:handoutMasterId r:id="rId7"/>
  </p:handoutMasterIdLst>
  <p:sldIdLst>
    <p:sldId id="259" r:id="rId3"/>
    <p:sldId id="282" r:id="rId4"/>
    <p:sldId id="260" r:id="rId5"/>
  </p:sldIdLst>
  <p:sldSz cx="12192000" cy="6858000"/>
  <p:notesSz cx="6858000" cy="9144000"/>
  <p:custDataLst>
    <p:tags r:id="rId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3863" userDrawn="1">
          <p15:clr>
            <a:srgbClr val="A4A3A4"/>
          </p15:clr>
        </p15:guide>
        <p15:guide id="5" orient="horz" pos="1003" userDrawn="1">
          <p15:clr>
            <a:srgbClr val="A4A3A4"/>
          </p15:clr>
        </p15:guide>
        <p15:guide id="6" orient="horz" pos="1502" userDrawn="1">
          <p15:clr>
            <a:srgbClr val="A4A3A4"/>
          </p15:clr>
        </p15:guide>
        <p15:guide id="7" orient="horz" pos="3113" userDrawn="1">
          <p15:clr>
            <a:srgbClr val="A4A3A4"/>
          </p15:clr>
        </p15:guide>
        <p15:guide id="8" pos="2128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85" autoAdjust="0"/>
    <p:restoredTop sz="66267" autoAdjust="0"/>
  </p:normalViewPr>
  <p:slideViewPr>
    <p:cSldViewPr snapToGrid="0" showGuides="1">
      <p:cViewPr varScale="1">
        <p:scale>
          <a:sx n="53" d="100"/>
          <a:sy n="53" d="100"/>
        </p:scale>
        <p:origin x="1752" y="53"/>
      </p:cViewPr>
      <p:guideLst>
        <p:guide pos="3863"/>
        <p:guide orient="horz" pos="1003"/>
        <p:guide orient="horz" pos="1502"/>
        <p:guide orient="horz" pos="3113"/>
        <p:guide pos="2128"/>
        <p:guide pos="4067"/>
        <p:guide pos="5972"/>
        <p:guide pos="5292"/>
        <p:guide pos="227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 showGuides="1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1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08DB251-D803-4475-8281-4947A89E79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C6218A5-2289-4813-A341-6263B16CBA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  <a:t>2022/5/27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7CE9A9-1C60-4F0A-AA63-4467F58DE8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91EA911-14C2-4254-9079-FD9EC1C139A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84180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  <a:t>2022/5/27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241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31211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由于上周末我们组和两位老师有过讨论，因此在这里我就只简单汇报一下我们进行的实验。</a:t>
            </a:r>
            <a:endParaRPr lang="en-US" altLang="zh-CN" dirty="0"/>
          </a:p>
          <a:p>
            <a:r>
              <a:rPr lang="zh-CN" altLang="en-US" dirty="0"/>
              <a:t>本周做的实验主要有三个部分：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第一个是一次输入更多时间片，我们发现当一次输入</a:t>
            </a:r>
            <a:r>
              <a:rPr lang="en-US" altLang="zh-CN" dirty="0"/>
              <a:t>48</a:t>
            </a:r>
            <a:r>
              <a:rPr lang="zh-CN" altLang="en-US" dirty="0"/>
              <a:t>个时间片时，准确率最高，</a:t>
            </a:r>
            <a:r>
              <a:rPr lang="zh-CN" alt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可以达到</a:t>
            </a:r>
            <a:r>
              <a:rPr lang="en-US" altLang="zh-C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97.7%</a:t>
            </a:r>
            <a:r>
              <a:rPr lang="zh-CN" alt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的准确率。</a:t>
            </a:r>
            <a:endParaRPr lang="en-US" altLang="zh-CN" b="0" dirty="0"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第二个是在测试时将一个传感器的数据都置为</a:t>
            </a:r>
            <a:r>
              <a:rPr lang="en-US" altLang="zh-CN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zh-CN" alt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，发现各个传感器对最终结果的贡献程度也是不同的。</a:t>
            </a:r>
            <a:endParaRPr lang="en-US" altLang="zh-CN" b="0" dirty="0"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第三组是在测试时以一定概率将数据置为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，具体而言，我们在失效率为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20%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到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80%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的区间内做了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组实验。</a:t>
            </a: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在昨天我们刚刚做完实验，本周末我们会对数据进行分析。在实验中我们确实观察到了一些和我们设想不同的现象，具体内容我们将在下周的结项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pre</a:t>
            </a:r>
            <a:r>
              <a:rPr lang="zh-CN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上进行汇总</a:t>
            </a: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9061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AF7A6D04-2810-44D7-A07D-0AA2596107F1}"/>
              </a:ext>
            </a:extLst>
          </p:cNvPr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F6E58E8B-64DD-4CB6-9A0A-016E581D3E4C}"/>
              </a:ext>
            </a:extLst>
          </p:cNvPr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43D3B54-A2E0-47EA-82F0-8A5C219B17CC}"/>
              </a:ext>
            </a:extLst>
          </p:cNvPr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925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AABAA2F6-CE8B-4D0C-9DA1-7AFD8C0E1F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>
            <a:extLst>
              <a:ext uri="{FF2B5EF4-FFF2-40B4-BE49-F238E27FC236}">
                <a16:creationId xmlns:a16="http://schemas.microsoft.com/office/drawing/2014/main" id="{55B5EF86-CD68-45F5-B469-E0C751A7F1CE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>
            <a:extLst>
              <a:ext uri="{FF2B5EF4-FFF2-40B4-BE49-F238E27FC236}">
                <a16:creationId xmlns:a16="http://schemas.microsoft.com/office/drawing/2014/main" id="{BBD19A13-D175-4468-834D-FE213A533A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0E3A7107-0A14-4195-8DEB-51F0B46D6B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2FF6FEE6-2A34-4756-8F6B-3232EC3752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93235BFC-8F08-4C25-988C-FCB706C52AC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A14A4014-5A08-40D8-A5CC-B2FF9962A739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2C3C1CA-869D-4F70-8C72-BC72214F5E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2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>
            <a:extLst>
              <a:ext uri="{FF2B5EF4-FFF2-40B4-BE49-F238E27FC236}">
                <a16:creationId xmlns:a16="http://schemas.microsoft.com/office/drawing/2014/main" id="{59C76395-F18A-42DC-A156-F93BFCD8E4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>
            <a:extLst>
              <a:ext uri="{FF2B5EF4-FFF2-40B4-BE49-F238E27FC236}">
                <a16:creationId xmlns:a16="http://schemas.microsoft.com/office/drawing/2014/main" id="{EC48E4B1-8892-4D66-885C-B3B81823AF7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2079C22-C965-4A93-8C7F-F7C26F71D8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40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8C8E8E9-B6E9-4C9E-A8E5-EC39920274FE}"/>
              </a:ext>
            </a:extLst>
          </p:cNvPr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DA6D4021-94E1-4E9F-90EB-E54E5216CA6E}"/>
              </a:ext>
            </a:extLst>
          </p:cNvPr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5861CDE-5CCC-4EC9-AAE6-4DDC185E1B6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97B15C4-0524-4A21-A6CE-F7DA7DA15B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8082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>
            <a:extLst>
              <a:ext uri="{FF2B5EF4-FFF2-40B4-BE49-F238E27FC236}">
                <a16:creationId xmlns:a16="http://schemas.microsoft.com/office/drawing/2014/main" id="{3D05038B-8A32-4BD0-A068-AFE03E6FF8D3}"/>
              </a:ext>
            </a:extLst>
          </p:cNvPr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09B0529-EE67-44AA-BAF8-7E78156B3D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/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FA12E6D-1EC4-4BB8-BCAB-668C213B8F5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5B543617-7E5E-4360-A155-0CA2B7AF9E10}"/>
              </a:ext>
            </a:extLst>
          </p:cNvPr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>
            <a:extLst>
              <a:ext uri="{FF2B5EF4-FFF2-40B4-BE49-F238E27FC236}">
                <a16:creationId xmlns:a16="http://schemas.microsoft.com/office/drawing/2014/main" id="{D3C2EE1F-0BF9-49E9-859D-A8611895DE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296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4908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>
            <a:extLst>
              <a:ext uri="{FF2B5EF4-FFF2-40B4-BE49-F238E27FC236}">
                <a16:creationId xmlns:a16="http://schemas.microsoft.com/office/drawing/2014/main" id="{0E7CEFF4-3933-40D2-928B-A28B021C14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7627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3968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843012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>
            <a:extLst>
              <a:ext uri="{FF2B5EF4-FFF2-40B4-BE49-F238E27FC236}">
                <a16:creationId xmlns:a16="http://schemas.microsoft.com/office/drawing/2014/main" id="{ECA0A7A8-52A5-4508-9B7C-8E9F070AF3A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2915E0-7E7B-4E91-A2E6-50DB32FFA4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CE9FF532-F6D9-45BD-B501-EEC1CB82C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/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3E0947F5-F302-4DA0-B1F5-30EE10CF1F22}"/>
              </a:ext>
            </a:extLst>
          </p:cNvPr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AA839E5E-CB67-421E-974F-278CCBCFB8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/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3D809C0-A4EF-44AF-AECA-4A85E4BA2C9D}"/>
                </a:ext>
              </a:extLst>
            </p:cNvPr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93579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>
            <a:extLst>
              <a:ext uri="{FF2B5EF4-FFF2-40B4-BE49-F238E27FC236}">
                <a16:creationId xmlns:a16="http://schemas.microsoft.com/office/drawing/2014/main" id="{32C61E04-9C57-4412-9EA5-8082A6789B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>
            <a:extLst>
              <a:ext uri="{FF2B5EF4-FFF2-40B4-BE49-F238E27FC236}">
                <a16:creationId xmlns:a16="http://schemas.microsoft.com/office/drawing/2014/main" id="{C5A6C460-C718-4155-A390-E0273AFCB62A}"/>
              </a:ext>
            </a:extLst>
          </p:cNvPr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>
            <a:extLst>
              <a:ext uri="{FF2B5EF4-FFF2-40B4-BE49-F238E27FC236}">
                <a16:creationId xmlns:a16="http://schemas.microsoft.com/office/drawing/2014/main" id="{DC463E02-403D-4EDF-904F-C4102C9C3D8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981273AB-3D30-4A7E-951D-B80D3185213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  <a:t>2019年1月28日</a:t>
            </a:fld>
            <a:endParaRPr lang="zh-CN" altLang="en-US" dirty="0"/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73862409-EB7F-40D8-9600-B7C8CE927E6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A63D107-02BD-4A0D-9132-36E8D944F42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D92EBD5-2225-4D92-B6FB-5F42D4CF9A7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7F038EC1-5530-4400-9F4D-38CB7EE61E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962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7C66039A-3D15-4D27-8FD3-6ADF01C340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75D47FDF-63E1-442F-8001-E72FBC10D88D}"/>
              </a:ext>
            </a:extLst>
          </p:cNvPr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9022DE15-F0A7-4081-B20E-F56AF7E8D451}"/>
                </a:ext>
              </a:extLst>
            </p:cNvPr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068AF075-1EBE-4100-82B6-D1B2511E27A3}"/>
                  </a:ext>
                </a:extLst>
              </p:cNvPr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CD1F02EB-A5F5-4A25-8E13-33D76C3997D5}"/>
                    </a:ext>
                  </a:extLst>
                </p:cNvPr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>
                  <a:extLst>
                    <a:ext uri="{FF2B5EF4-FFF2-40B4-BE49-F238E27FC236}">
                      <a16:creationId xmlns:a16="http://schemas.microsoft.com/office/drawing/2014/main" id="{27CDB2F7-E7B6-465A-921A-BD30952F7D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alphaModFix amt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0901EB5B-A305-4D12-8523-8654B0DF8D3C}"/>
                  </a:ext>
                </a:extLst>
              </p:cNvPr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9DBDFDE5-938B-46BA-BF04-52626678C645}"/>
                  </a:ext>
                </a:extLst>
              </p:cNvPr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C96E7EA-26DC-40A9-97DD-57F90BFFB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86D2A06B-94AC-4433-BBC3-A98A9F2FD4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DE1AFFB6-310A-466D-BAD1-F84A11C9C967}"/>
              </a:ext>
            </a:extLst>
          </p:cNvPr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896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>
            <a:extLst>
              <a:ext uri="{FF2B5EF4-FFF2-40B4-BE49-F238E27FC236}">
                <a16:creationId xmlns:a16="http://schemas.microsoft.com/office/drawing/2014/main" id="{1CF278BF-7BDF-4094-9C1D-962B78BFDF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ACBE5229-6D64-4AB4-BD32-C5A9C0A25B3D}"/>
              </a:ext>
            </a:extLst>
          </p:cNvPr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56977AD1-FB29-49DB-B293-6E501C63653E}"/>
                </a:ext>
              </a:extLst>
            </p:cNvPr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D2C25A7C-283B-4D59-8088-0D173FD791A1}"/>
                  </a:ext>
                </a:extLst>
              </p:cNvPr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>
                <a:extLst>
                  <a:ext uri="{FF2B5EF4-FFF2-40B4-BE49-F238E27FC236}">
                    <a16:creationId xmlns:a16="http://schemas.microsoft.com/office/drawing/2014/main" id="{909D8670-2666-4A27-A0FE-9BF4BFDA7D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alphaModFix amt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0563126-3B82-41C3-959D-6EE0A64FB1C8}"/>
                </a:ext>
              </a:extLst>
            </p:cNvPr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1F06D8F-A998-4957-BCDD-C5D37E948A62}"/>
                </a:ext>
              </a:extLst>
            </p:cNvPr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9F63F420-5C8B-4249-B74B-AB25DACFA0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>
            <a:extLst>
              <a:ext uri="{FF2B5EF4-FFF2-40B4-BE49-F238E27FC236}">
                <a16:creationId xmlns:a16="http://schemas.microsoft.com/office/drawing/2014/main" id="{E9A5540C-0F48-4B7F-B5D6-F8A8EDA2E8C4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D9484F6-57FB-4D78-BAC6-3A0A97C9E850}"/>
              </a:ext>
            </a:extLst>
          </p:cNvPr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4477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>
            <a:extLst>
              <a:ext uri="{FF2B5EF4-FFF2-40B4-BE49-F238E27FC236}">
                <a16:creationId xmlns:a16="http://schemas.microsoft.com/office/drawing/2014/main" id="{BCB8885F-CCB9-4EC9-AC5C-83B4329CC8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465DB092-56FD-4A68-9D16-CFF0FD3DE8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97728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>
            <a:extLst>
              <a:ext uri="{FF2B5EF4-FFF2-40B4-BE49-F238E27FC236}">
                <a16:creationId xmlns:a16="http://schemas.microsoft.com/office/drawing/2014/main" id="{CA20EC42-E2DC-453A-A334-D1D7BD3BE5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>
            <a:extLst>
              <a:ext uri="{FF2B5EF4-FFF2-40B4-BE49-F238E27FC236}">
                <a16:creationId xmlns:a16="http://schemas.microsoft.com/office/drawing/2014/main" id="{8BB665EA-8CD9-4D53-A4AF-D2B7101CE5DB}"/>
              </a:ext>
            </a:extLst>
          </p:cNvPr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>
            <a:extLst>
              <a:ext uri="{FF2B5EF4-FFF2-40B4-BE49-F238E27FC236}">
                <a16:creationId xmlns:a16="http://schemas.microsoft.com/office/drawing/2014/main" id="{94A66D01-D8F9-449F-918E-8E0F01222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>
            <a:extLst>
              <a:ext uri="{FF2B5EF4-FFF2-40B4-BE49-F238E27FC236}">
                <a16:creationId xmlns:a16="http://schemas.microsoft.com/office/drawing/2014/main" id="{43182647-270A-4077-B505-0FC4222D1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39166EE3-A8B8-4A65-AEC2-261BB698A7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A251A89-E640-49C6-A3E7-63D9665175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/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75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>
            <a:extLst>
              <a:ext uri="{FF2B5EF4-FFF2-40B4-BE49-F238E27FC236}">
                <a16:creationId xmlns:a16="http://schemas.microsoft.com/office/drawing/2014/main" id="{B46500FD-D914-4D54-A821-0896603096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4227868-C0F1-41FC-A8C9-A533B4E114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>
            <a:extLst>
              <a:ext uri="{FF2B5EF4-FFF2-40B4-BE49-F238E27FC236}">
                <a16:creationId xmlns:a16="http://schemas.microsoft.com/office/drawing/2014/main" id="{C2D49473-9331-4572-8AFC-3A905D765CF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3E2A174E-0D40-4C44-A4CB-067A3AD3E27A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B6623D7A-6A25-4FAF-BE38-10BE0650BF71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0658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>
            <a:extLst>
              <a:ext uri="{FF2B5EF4-FFF2-40B4-BE49-F238E27FC236}">
                <a16:creationId xmlns:a16="http://schemas.microsoft.com/office/drawing/2014/main" id="{FCB44420-1668-4CDF-B7B1-BF64940901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D5E491-4859-47A4-8F29-DAACA1914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9" name="文本占位符 31">
            <a:extLst>
              <a:ext uri="{FF2B5EF4-FFF2-40B4-BE49-F238E27FC236}">
                <a16:creationId xmlns:a16="http://schemas.microsoft.com/office/drawing/2014/main" id="{56FC8349-67FC-4E3B-B988-7A27FDAE9D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>
            <a:extLst>
              <a:ext uri="{FF2B5EF4-FFF2-40B4-BE49-F238E27FC236}">
                <a16:creationId xmlns:a16="http://schemas.microsoft.com/office/drawing/2014/main" id="{85368C87-925C-44AC-B001-5C4EE6F00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9AE407FD-1006-4AC4-B10B-CB7686E66A86}"/>
              </a:ext>
            </a:extLst>
          </p:cNvPr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>
            <a:extLst>
              <a:ext uri="{FF2B5EF4-FFF2-40B4-BE49-F238E27FC236}">
                <a16:creationId xmlns:a16="http://schemas.microsoft.com/office/drawing/2014/main" id="{D5338ABA-2308-412D-96F5-DE590FFF992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B0646154-6233-4139-B550-A28CDF04E3FA}"/>
              </a:ext>
            </a:extLst>
          </p:cNvPr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DB662845-A8FE-4E13-82B8-ABEE9422A575}"/>
              </a:ext>
            </a:extLst>
          </p:cNvPr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44330A7B-15B1-4D7C-8EFE-B8A0161426A0}"/>
              </a:ext>
            </a:extLst>
          </p:cNvPr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>
            <a:extLst>
              <a:ext uri="{FF2B5EF4-FFF2-40B4-BE49-F238E27FC236}">
                <a16:creationId xmlns:a16="http://schemas.microsoft.com/office/drawing/2014/main" id="{FAB9E410-8F4C-4E41-B027-DFC233733AB7}"/>
              </a:ext>
            </a:extLst>
          </p:cNvPr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9F88429B-B890-4CEE-A503-4E91AAB2562D}"/>
              </a:ext>
            </a:extLst>
          </p:cNvPr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8AC3C199-AD82-4263-B8E8-8D1CD35372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/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2051FE92-34E2-4DFE-BC0D-28D53B1BE4ED}"/>
              </a:ext>
            </a:extLst>
          </p:cNvPr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EE8F87D0-86D3-40A7-B41A-5B19E1D5D4CF}"/>
              </a:ext>
            </a:extLst>
          </p:cNvPr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6813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26411B-55E1-4CE5-B9CA-4734B17AE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584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5" r:id="rId4"/>
    <p:sldLayoutId id="2147483657" r:id="rId5"/>
    <p:sldLayoutId id="2147483653" r:id="rId6"/>
    <p:sldLayoutId id="2147483658" r:id="rId7"/>
    <p:sldLayoutId id="2147483650" r:id="rId8"/>
    <p:sldLayoutId id="2147483659" r:id="rId9"/>
    <p:sldLayoutId id="2147483651" r:id="rId10"/>
    <p:sldLayoutId id="2147483654" r:id="rId11"/>
    <p:sldLayoutId id="2147483660" r:id="rId12"/>
    <p:sldLayoutId id="2147483663" r:id="rId13"/>
    <p:sldLayoutId id="2147483652" r:id="rId14"/>
    <p:sldLayoutId id="2147483664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92" userDrawn="1">
          <p15:clr>
            <a:srgbClr val="F26B43"/>
          </p15:clr>
        </p15:guide>
        <p15:guide id="2" pos="7488" userDrawn="1">
          <p15:clr>
            <a:srgbClr val="F26B43"/>
          </p15:clr>
        </p15:guide>
        <p15:guide id="3" orient="horz" pos="432" userDrawn="1">
          <p15:clr>
            <a:srgbClr val="F26B43"/>
          </p15:clr>
        </p15:guide>
        <p15:guide id="4" orient="horz" pos="472" userDrawn="1">
          <p15:clr>
            <a:srgbClr val="F26B43"/>
          </p15:clr>
        </p15:guide>
        <p15:guide id="5" orient="horz" pos="4104" userDrawn="1">
          <p15:clr>
            <a:srgbClr val="F26B43"/>
          </p15:clr>
        </p15:guide>
        <p15:guide id="6" orient="horz" pos="405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8486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2BE71855-1849-4FC4-A9D5-7DDD1C68C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318" y="2016174"/>
            <a:ext cx="9379365" cy="1060855"/>
          </a:xfrm>
        </p:spPr>
        <p:txBody>
          <a:bodyPr/>
          <a:lstStyle/>
          <a:p>
            <a:r>
              <a:rPr lang="zh-CN" altLang="en-US" dirty="0"/>
              <a:t>工程实践与科技创新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903F1C-568E-4080-8C79-B487B35A71F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80582" y="5196924"/>
            <a:ext cx="3230836" cy="454025"/>
          </a:xfrm>
        </p:spPr>
        <p:txBody>
          <a:bodyPr/>
          <a:lstStyle/>
          <a:p>
            <a:r>
              <a:rPr lang="zh-CN" altLang="en-US" dirty="0"/>
              <a:t>陈浩南 余北辰 管仁阳</a:t>
            </a:r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F57F84D3-725F-446C-9BB7-DC74C09720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第四次汇报</a:t>
            </a:r>
          </a:p>
        </p:txBody>
      </p:sp>
    </p:spTree>
    <p:extLst>
      <p:ext uri="{BB962C8B-B14F-4D97-AF65-F5344CB8AC3E}">
        <p14:creationId xmlns:p14="http://schemas.microsoft.com/office/powerpoint/2010/main" val="4246320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164DEEE-AD36-4606-999F-0374F9CF6A6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/>
              <a:t>近期工作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25D0372-00A5-4172-8EEE-B7E5D9E86E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947B97E-0E58-40E4-A316-9377441A1D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43ECE031-A24A-1C95-5259-759592B56B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4542553"/>
              </p:ext>
            </p:extLst>
          </p:nvPr>
        </p:nvGraphicFramePr>
        <p:xfrm>
          <a:off x="1658160" y="2007626"/>
          <a:ext cx="8875679" cy="25475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4987">
                  <a:extLst>
                    <a:ext uri="{9D8B030D-6E8A-4147-A177-3AD203B41FA5}">
                      <a16:colId xmlns:a16="http://schemas.microsoft.com/office/drawing/2014/main" val="4259947216"/>
                    </a:ext>
                  </a:extLst>
                </a:gridCol>
                <a:gridCol w="1450924">
                  <a:extLst>
                    <a:ext uri="{9D8B030D-6E8A-4147-A177-3AD203B41FA5}">
                      <a16:colId xmlns:a16="http://schemas.microsoft.com/office/drawing/2014/main" val="648798332"/>
                    </a:ext>
                  </a:extLst>
                </a:gridCol>
                <a:gridCol w="1305212">
                  <a:extLst>
                    <a:ext uri="{9D8B030D-6E8A-4147-A177-3AD203B41FA5}">
                      <a16:colId xmlns:a16="http://schemas.microsoft.com/office/drawing/2014/main" val="1537714587"/>
                    </a:ext>
                  </a:extLst>
                </a:gridCol>
                <a:gridCol w="1240971">
                  <a:extLst>
                    <a:ext uri="{9D8B030D-6E8A-4147-A177-3AD203B41FA5}">
                      <a16:colId xmlns:a16="http://schemas.microsoft.com/office/drawing/2014/main" val="2251161356"/>
                    </a:ext>
                  </a:extLst>
                </a:gridCol>
                <a:gridCol w="1507575">
                  <a:extLst>
                    <a:ext uri="{9D8B030D-6E8A-4147-A177-3AD203B41FA5}">
                      <a16:colId xmlns:a16="http://schemas.microsoft.com/office/drawing/2014/main" val="3811011645"/>
                    </a:ext>
                  </a:extLst>
                </a:gridCol>
                <a:gridCol w="1056010">
                  <a:extLst>
                    <a:ext uri="{9D8B030D-6E8A-4147-A177-3AD203B41FA5}">
                      <a16:colId xmlns:a16="http://schemas.microsoft.com/office/drawing/2014/main" val="3909337873"/>
                    </a:ext>
                  </a:extLst>
                </a:gridCol>
              </a:tblGrid>
              <a:tr h="635819">
                <a:tc>
                  <a:txBody>
                    <a:bodyPr/>
                    <a:lstStyle/>
                    <a:p>
                      <a:r>
                        <a:rPr lang="zh-CN" altLang="en-US" dirty="0"/>
                        <a:t>实验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6615262"/>
                  </a:ext>
                </a:extLst>
              </a:tr>
              <a:tr h="635819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Time_Slice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6826707"/>
                  </a:ext>
                </a:extLst>
              </a:tr>
              <a:tr h="635819">
                <a:tc>
                  <a:txBody>
                    <a:bodyPr/>
                    <a:lstStyle/>
                    <a:p>
                      <a:r>
                        <a:rPr lang="zh-CN" altLang="en-US" dirty="0"/>
                        <a:t>一个传感器失效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attitude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gravity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rotation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acceleration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6415364"/>
                  </a:ext>
                </a:extLst>
              </a:tr>
              <a:tr h="635819">
                <a:tc>
                  <a:txBody>
                    <a:bodyPr/>
                    <a:lstStyle/>
                    <a:p>
                      <a:r>
                        <a:rPr lang="zh-CN" altLang="en-US" dirty="0"/>
                        <a:t>失效率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0772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4472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占位符 12">
            <a:extLst>
              <a:ext uri="{FF2B5EF4-FFF2-40B4-BE49-F238E27FC236}">
                <a16:creationId xmlns:a16="http://schemas.microsoft.com/office/drawing/2014/main" id="{F9C5D1A1-6034-44EA-B2E2-0F02EF578E9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spc="600" dirty="0"/>
              <a:t>感谢聆听</a:t>
            </a:r>
          </a:p>
        </p:txBody>
      </p:sp>
    </p:spTree>
    <p:extLst>
      <p:ext uri="{BB962C8B-B14F-4D97-AF65-F5344CB8AC3E}">
        <p14:creationId xmlns:p14="http://schemas.microsoft.com/office/powerpoint/2010/main" val="318711409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3846</TotalTime>
  <Words>223</Words>
  <Application>Microsoft Office PowerPoint</Application>
  <PresentationFormat>宽屏</PresentationFormat>
  <Paragraphs>32</Paragraphs>
  <Slides>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</vt:i4>
      </vt:variant>
    </vt:vector>
  </HeadingPairs>
  <TitlesOfParts>
    <vt:vector size="13" baseType="lpstr">
      <vt:lpstr>等线</vt:lpstr>
      <vt:lpstr>微软雅黑</vt:lpstr>
      <vt:lpstr>Arial</vt:lpstr>
      <vt:lpstr>Calibri</vt:lpstr>
      <vt:lpstr>Century Gothic</vt:lpstr>
      <vt:lpstr>Consolas</vt:lpstr>
      <vt:lpstr>Segoe UI</vt:lpstr>
      <vt:lpstr>Segoe UI Light</vt:lpstr>
      <vt:lpstr>Office 主题​​</vt:lpstr>
      <vt:lpstr>1_OfficePLUS</vt:lpstr>
      <vt:lpstr>工程实践与科技创新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管仁阳</cp:lastModifiedBy>
  <cp:revision>129</cp:revision>
  <dcterms:created xsi:type="dcterms:W3CDTF">2019-01-23T14:14:04Z</dcterms:created>
  <dcterms:modified xsi:type="dcterms:W3CDTF">2022-05-27T07:49:39Z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